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7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365" r:id="rId19"/>
    <p:sldId id="392" r:id="rId20"/>
    <p:sldId id="393" r:id="rId21"/>
    <p:sldId id="396" r:id="rId22"/>
    <p:sldId id="397" r:id="rId23"/>
    <p:sldId id="398" r:id="rId24"/>
    <p:sldId id="399" r:id="rId25"/>
    <p:sldId id="400" r:id="rId26"/>
    <p:sldId id="409" r:id="rId27"/>
    <p:sldId id="411" r:id="rId28"/>
    <p:sldId id="408" r:id="rId29"/>
    <p:sldId id="372" r:id="rId30"/>
    <p:sldId id="402" r:id="rId31"/>
    <p:sldId id="404" r:id="rId32"/>
    <p:sldId id="405" r:id="rId33"/>
    <p:sldId id="407" r:id="rId34"/>
    <p:sldId id="406" r:id="rId35"/>
    <p:sldId id="412" r:id="rId36"/>
    <p:sldId id="414" r:id="rId37"/>
    <p:sldId id="362" r:id="rId38"/>
    <p:sldId id="415" r:id="rId39"/>
    <p:sldId id="416" r:id="rId40"/>
    <p:sldId id="413" r:id="rId41"/>
    <p:sldId id="367" r:id="rId42"/>
    <p:sldId id="401" r:id="rId43"/>
    <p:sldId id="368" r:id="rId44"/>
    <p:sldId id="373" r:id="rId45"/>
    <p:sldId id="378" r:id="rId46"/>
    <p:sldId id="369" r:id="rId47"/>
    <p:sldId id="370" r:id="rId48"/>
    <p:sldId id="377" r:id="rId49"/>
    <p:sldId id="380" r:id="rId50"/>
    <p:sldId id="381" r:id="rId51"/>
    <p:sldId id="382" r:id="rId52"/>
    <p:sldId id="383" r:id="rId53"/>
    <p:sldId id="360" r:id="rId54"/>
    <p:sldId id="346" r:id="rId55"/>
    <p:sldId id="277" r:id="rId56"/>
  </p:sldIdLst>
  <p:sldSz cx="12192000" cy="6858000"/>
  <p:notesSz cx="6858000" cy="9144000"/>
  <p:embeddedFontLst>
    <p:embeddedFont>
      <p:font typeface="Century Gothic" panose="020B0502020202020204" pitchFamily="34" charset="0"/>
      <p:regular r:id="rId58"/>
      <p:bold r:id="rId59"/>
      <p:italic r:id="rId60"/>
      <p:boldItalic r:id="rId61"/>
    </p:embeddedFont>
    <p:embeddedFont>
      <p:font typeface="Open Sans" pitchFamily="2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409"/>
            <p14:sldId id="411"/>
            <p14:sldId id="408"/>
            <p14:sldId id="372"/>
            <p14:sldId id="402"/>
            <p14:sldId id="404"/>
            <p14:sldId id="405"/>
            <p14:sldId id="407"/>
            <p14:sldId id="406"/>
            <p14:sldId id="412"/>
            <p14:sldId id="414"/>
            <p14:sldId id="362"/>
            <p14:sldId id="415"/>
            <p14:sldId id="416"/>
            <p14:sldId id="413"/>
            <p14:sldId id="367"/>
            <p14:sldId id="401"/>
            <p14:sldId id="368"/>
            <p14:sldId id="373"/>
            <p14:sldId id="378"/>
            <p14:sldId id="369"/>
            <p14:sldId id="370"/>
            <p14:sldId id="377"/>
            <p14:sldId id="380"/>
            <p14:sldId id="381"/>
            <p14:sldId id="382"/>
            <p14:sldId id="383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9"/>
    <p:restoredTop sz="87755"/>
  </p:normalViewPr>
  <p:slideViewPr>
    <p:cSldViewPr snapToGrid="0">
      <p:cViewPr>
        <p:scale>
          <a:sx n="118" d="100"/>
          <a:sy n="118" d="100"/>
        </p:scale>
        <p:origin x="3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5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6.xml"/><Relationship Id="rId5" Type="http://schemas.openxmlformats.org/officeDocument/2006/relationships/image" Target="../media/image64.png"/><Relationship Id="rId4" Type="http://schemas.openxmlformats.org/officeDocument/2006/relationships/customXml" Target="../ink/ink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2.png"/><Relationship Id="rId5" Type="http://schemas.openxmlformats.org/officeDocument/2006/relationships/customXml" Target="../ink/ink8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B725-BE2B-9166-36EB-A753EF5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984830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978273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Previous definition – 80+ on 100 point system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Process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EBEB05-1BEB-F1B0-482D-BB32A1B413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42" t="29107" r="10951" b="170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DA8DC-55B7-D487-43E7-B56B7F5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CB1C92-BADA-0135-4727-9D6ED5D7E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686344-FA18-DCF0-382E-74F8D4B3E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75C69-8FAF-2681-51C2-836BBD15E02D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/photo/blooming-arabian-coffee-shrub-on-plantation-in-countryside-7125398/</a:t>
            </a:r>
          </a:p>
        </p:txBody>
      </p:sp>
    </p:spTree>
    <p:extLst>
      <p:ext uri="{BB962C8B-B14F-4D97-AF65-F5344CB8AC3E}">
        <p14:creationId xmlns:p14="http://schemas.microsoft.com/office/powerpoint/2010/main" val="303839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5634-1E67-AF94-116C-C9122B1D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08344-E898-27ED-D546-984810E6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pic>
        <p:nvPicPr>
          <p:cNvPr id="4" name="Picture 3" descr="A person holding a handful of coffee beans&#10;&#10;AI-generated content may be incorrect.">
            <a:extLst>
              <a:ext uri="{FF2B5EF4-FFF2-40B4-BE49-F238E27FC236}">
                <a16:creationId xmlns:a16="http://schemas.microsoft.com/office/drawing/2014/main" id="{63804EC3-234A-9006-580B-17D2ABEC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3068B-4AC1-10C2-0AB6-3FC95ADE89CB}"/>
              </a:ext>
            </a:extLst>
          </p:cNvPr>
          <p:cNvSpPr txBox="1"/>
          <p:nvPr/>
        </p:nvSpPr>
        <p:spPr>
          <a:xfrm>
            <a:off x="-1" y="6473826"/>
            <a:ext cx="119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Keri Liwi: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/photo/close-up-of-hands-holding-fresh-coffee-cherries-and-beans-34411040/</a:t>
            </a:r>
          </a:p>
          <a:p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0DAD-74C0-2A90-55CF-899DB18A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0C6A-305F-F899-547E-0E69EAE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5227955" cy="4591050"/>
          </a:xfrm>
        </p:spPr>
        <p:txBody>
          <a:bodyPr/>
          <a:lstStyle/>
          <a:p>
            <a:r>
              <a:rPr lang="en-US" sz="2400" dirty="0"/>
              <a:t> Coffee is a fruit</a:t>
            </a:r>
          </a:p>
          <a:p>
            <a:r>
              <a:rPr lang="en-US" sz="2400" dirty="0"/>
              <a:t> Plants grow 2~10 meters</a:t>
            </a:r>
          </a:p>
          <a:p>
            <a:r>
              <a:rPr lang="en-US" sz="2400" dirty="0"/>
              <a:t> Mostly harvested by hand</a:t>
            </a:r>
          </a:p>
          <a:p>
            <a:pPr marL="728640" lvl="1"/>
            <a:r>
              <a:rPr lang="en-US" sz="2400" dirty="0"/>
              <a:t> Machines pick less precisely</a:t>
            </a:r>
          </a:p>
          <a:p>
            <a:pPr marL="728640" lvl="1"/>
            <a:r>
              <a:rPr lang="en-US" sz="2400" dirty="0"/>
              <a:t> Mountains often aren’t flat</a:t>
            </a:r>
          </a:p>
          <a:p>
            <a:r>
              <a:rPr lang="en-US" sz="2400" dirty="0"/>
              <a:t> Farm environment matters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D26F-F199-D5D2-FD4F-E90354229FB4}"/>
              </a:ext>
            </a:extLst>
          </p:cNvPr>
          <p:cNvSpPr txBox="1"/>
          <p:nvPr/>
        </p:nvSpPr>
        <p:spPr>
          <a:xfrm>
            <a:off x="-1" y="6473826"/>
            <a:ext cx="119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1500m Coffee: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/photo/coffee-farmer-harvesting-on-hill-plantation-30717831/</a:t>
            </a:r>
          </a:p>
        </p:txBody>
      </p:sp>
    </p:spTree>
    <p:extLst>
      <p:ext uri="{BB962C8B-B14F-4D97-AF65-F5344CB8AC3E}">
        <p14:creationId xmlns:p14="http://schemas.microsoft.com/office/powerpoint/2010/main" val="253135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1157-E062-ADA1-6422-3115DBC2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42D3EDB-3227-C06E-8AB9-6C3EF6ED41FF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Cup,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www.huskee.co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huskeeoriginal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D79A-FB17-4089-3505-98A004C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Leftover Pulp, Skin, Husk?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7282F-CFD9-DD7D-3088-C8939372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9909" y="378142"/>
            <a:ext cx="3868366" cy="58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02ED-72F4-F99A-2292-BBC2E3A9FC15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Roger Burger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3FBC-F9F6-A5A7-D4C2-4401595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25" y="1276747"/>
            <a:ext cx="6538595" cy="49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1914-6CE2-3E2D-DD3A-A0D92123FCCA}"/>
              </a:ext>
            </a:extLst>
          </p:cNvPr>
          <p:cNvSpPr txBox="1"/>
          <p:nvPr/>
        </p:nvSpPr>
        <p:spPr>
          <a:xfrm>
            <a:off x="1798320" y="6486634"/>
            <a:ext cx="1026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Eva Bronzini: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/photo/close-up-shot-of-dried-coffee-cherry-skin-6087516/</a:t>
            </a:r>
          </a:p>
          <a:p>
            <a:pPr algn="r"/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88A81-6D12-B7B3-7FD3-02D1EDA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76747"/>
            <a:ext cx="9931400" cy="4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0360" y="-399758"/>
            <a:ext cx="17952720" cy="11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D64E-F5FD-9E41-A042-26C67EEE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F9A32DA-C708-21FC-42F8-82F94108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7103" y="243840"/>
            <a:ext cx="11697794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73FE-72A8-DADE-2BD4-BF5A5EDFDC9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2799391150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F854-54C1-F3E3-E712-701D5094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DCF1C92-7C84-C336-DAB0-9E306157D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43" r="9392" b="30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1D477-66CE-7F5A-58CD-D6EA8A5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1D0C68-3E2B-076A-ABBE-A1298E9D4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76E206-51E1-DBC6-035F-AC359D8F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E1CF9-0F90-A446-8FDC-7BEE564AD5B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625686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137F-BEDE-F3D7-4C04-B1052D7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1E94DD-37D8-6266-1122-D452539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0BDF4-C096-F5C8-025C-4FBD8A14F859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/photo/backdrop-of-assorted-coffee-fruits-with-pleasant-aroma-7125589/</a:t>
            </a:r>
          </a:p>
        </p:txBody>
      </p:sp>
      <p:pic>
        <p:nvPicPr>
          <p:cNvPr id="3" name="Picture 2" descr="A pile of red and yellow berries&#10;&#10;AI-generated content may be incorrect.">
            <a:extLst>
              <a:ext uri="{FF2B5EF4-FFF2-40B4-BE49-F238E27FC236}">
                <a16:creationId xmlns:a16="http://schemas.microsoft.com/office/drawing/2014/main" id="{D54AFBCA-9FF5-9A9E-6EF8-51F8EFAE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7" y="1187450"/>
            <a:ext cx="3426262" cy="513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6F8C-8D9A-3F43-51A1-579906DD8867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6EBEF-77A7-E2A2-E6D4-09DE08B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0301" y="1560963"/>
            <a:ext cx="6804032" cy="45360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FDF52-EA38-F8BC-1E7C-B2DDFBB70764}"/>
              </a:ext>
            </a:extLst>
          </p:cNvPr>
          <p:cNvGrpSpPr/>
          <p:nvPr/>
        </p:nvGrpSpPr>
        <p:grpSpPr>
          <a:xfrm>
            <a:off x="4653540" y="450034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FA832B5-F3E8-9AF0-F691-870536F966F2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EA4E6-82B6-8125-95B6-660C63CD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0" y="1287408"/>
            <a:ext cx="7614551" cy="4283184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6FFCEF2E-7829-EB28-E604-975047A1A7F8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Washed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7A36EA2-FA4A-684C-EE26-60E91408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2933246" cy="4591050"/>
          </a:xfrm>
        </p:spPr>
        <p:txBody>
          <a:bodyPr/>
          <a:lstStyle/>
          <a:p>
            <a:r>
              <a:rPr lang="en-US" sz="1800" dirty="0"/>
              <a:t>Coffee is washed</a:t>
            </a:r>
          </a:p>
        </p:txBody>
      </p:sp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7B24-E92F-B119-9DDE-5E40EAFC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9BE5361-0D0D-D16C-CBCA-685FA945C6F7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04A215-668C-C3C5-CC79-30020435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1287408"/>
            <a:ext cx="7614549" cy="4283184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5FA9B93-6E5E-7E54-3AE3-B147BCD30E16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(Dry Process)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085DE148-7B14-4129-821C-A1D6A6D9C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2933246" cy="4591050"/>
          </a:xfrm>
        </p:spPr>
        <p:txBody>
          <a:bodyPr/>
          <a:lstStyle/>
          <a:p>
            <a:r>
              <a:rPr lang="en-US" sz="1800" dirty="0"/>
              <a:t>Coffee is dried whole</a:t>
            </a:r>
          </a:p>
        </p:txBody>
      </p:sp>
    </p:spTree>
    <p:extLst>
      <p:ext uri="{BB962C8B-B14F-4D97-AF65-F5344CB8AC3E}">
        <p14:creationId xmlns:p14="http://schemas.microsoft.com/office/powerpoint/2010/main" val="2318275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DF37-E123-96DD-C87D-49E250FD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A46EA-E664-3067-0E42-E4C0FF72039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23B15-87CE-B584-B9B1-74AD9E20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1287408"/>
            <a:ext cx="7614549" cy="42831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495CF1D-834E-0853-E77B-34AA4C32EE27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Honey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6A169EB9-FFB7-6DE2-BDDD-1E76F0D3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2933246" cy="4591050"/>
          </a:xfrm>
        </p:spPr>
        <p:txBody>
          <a:bodyPr/>
          <a:lstStyle/>
          <a:p>
            <a:r>
              <a:rPr lang="en-US" sz="1800" dirty="0"/>
              <a:t> Black</a:t>
            </a:r>
          </a:p>
          <a:p>
            <a:r>
              <a:rPr lang="en-US" sz="1800" dirty="0"/>
              <a:t> Red</a:t>
            </a:r>
          </a:p>
          <a:p>
            <a:r>
              <a:rPr lang="en-US" sz="1800" dirty="0"/>
              <a:t> Yellow</a:t>
            </a:r>
          </a:p>
          <a:p>
            <a:r>
              <a:rPr lang="en-US" sz="1800" dirty="0"/>
              <a:t> White</a:t>
            </a:r>
          </a:p>
        </p:txBody>
      </p:sp>
    </p:spTree>
    <p:extLst>
      <p:ext uri="{BB962C8B-B14F-4D97-AF65-F5344CB8AC3E}">
        <p14:creationId xmlns:p14="http://schemas.microsoft.com/office/powerpoint/2010/main" val="3285458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8A4-2CCE-A42A-1E6A-A7995E22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513880-9F0D-C7D5-24E5-9A71FAA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743B18-921E-2A54-24F9-EF330A96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Coffee vs Wine</a:t>
            </a:r>
          </a:p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elitist but I’d like to think it often comes from a desire to accurately describe the coffee with as much traceability as possible to give justice to the farm and the process, so let’s demystify it together today</a:t>
            </a:r>
          </a:p>
          <a:p>
            <a:r>
              <a:rPr lang="en-US" dirty="0"/>
              <a:t>Drinking temperature, flavor perception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36123534-BF98-49D6-30EC-8CECD7F0D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40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8FE-D12B-7131-9B3D-ACB949EC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34A0-6BF6-CFBD-6D40-E864606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B499-5A25-ABEF-F4F4-A3701CC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map of where coffee is grown</a:t>
            </a:r>
          </a:p>
          <a:p>
            <a:r>
              <a:rPr lang="en-US" dirty="0"/>
              <a:t>Harvests and prices affected by politics, conflicts, climate, supply chains</a:t>
            </a:r>
          </a:p>
        </p:txBody>
      </p:sp>
    </p:spTree>
    <p:extLst>
      <p:ext uri="{BB962C8B-B14F-4D97-AF65-F5344CB8AC3E}">
        <p14:creationId xmlns:p14="http://schemas.microsoft.com/office/powerpoint/2010/main" val="2504204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B625-3E91-8F37-40B9-46CE565D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78FDD-9368-8094-4C47-81EAC5E7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586D338-B01D-2F4F-F8A5-2AC09339383B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33F40D-6B94-812A-0A8C-098034E6F760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33F40D-6B94-812A-0A8C-098034E6F7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55"/>
                  <a:ext cx="72540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A5B5D7-79F3-333C-B0E7-3A98A38C430E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A5B5D7-79F3-333C-B0E7-3A98A38C43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595" y="4582735"/>
                  <a:ext cx="349560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17F3-32C5-E037-8FD5-9FC986D7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4FB-A310-99EC-4045-53B138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2AC90D-0012-6D3C-EE12-07A6814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76669" y="1372757"/>
            <a:ext cx="8038661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B0E4-AA4A-F0EA-F1DF-76CABCBD0719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kofficoffee.com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/collections/single-origins</a:t>
            </a:r>
          </a:p>
        </p:txBody>
      </p:sp>
    </p:spTree>
    <p:extLst>
      <p:ext uri="{BB962C8B-B14F-4D97-AF65-F5344CB8AC3E}">
        <p14:creationId xmlns:p14="http://schemas.microsoft.com/office/powerpoint/2010/main" val="4222845941"/>
      </p:ext>
    </p:extLst>
  </p:cSld>
  <p:clrMapOvr>
    <a:masterClrMapping/>
  </p:clrMapOvr>
  <p:transition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  <a:p>
            <a:r>
              <a:rPr lang="en-US" dirty="0"/>
              <a:t>Equipment needed?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[A brew recipe]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25293</TotalTime>
  <Words>1212</Words>
  <Application>Microsoft Macintosh PowerPoint</Application>
  <PresentationFormat>Widescreen</PresentationFormat>
  <Paragraphs>218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Coffee Farming</vt:lpstr>
      <vt:lpstr>Farming</vt:lpstr>
      <vt:lpstr>Leftover Pulp, Skin, Husk?</vt:lpstr>
      <vt:lpstr>Varietals – “Arabica vs Robusta”</vt:lpstr>
      <vt:lpstr>PowerPoint Presentation</vt:lpstr>
      <vt:lpstr>PowerPoint Presentation</vt:lpstr>
      <vt:lpstr>PowerPoint Presentation</vt:lpstr>
      <vt:lpstr>PowerPoint Presentation</vt:lpstr>
      <vt:lpstr>Varietals – “Arabica vs Robusta”</vt:lpstr>
      <vt:lpstr>Coffee Processing</vt:lpstr>
      <vt:lpstr>Coffee Processing</vt:lpstr>
      <vt:lpstr>PowerPoint Presentation</vt:lpstr>
      <vt:lpstr>PowerPoint Presentation</vt:lpstr>
      <vt:lpstr>PowerPoint Presentation</vt:lpstr>
      <vt:lpstr>Flavors</vt:lpstr>
      <vt:lpstr>(The Market)</vt:lpstr>
      <vt:lpstr>What is Specialty Coffee?</vt:lpstr>
      <vt:lpstr>Roasting</vt:lpstr>
      <vt:lpstr>Caffeine</vt:lpstr>
      <vt:lpstr>Instant Coffee?</vt:lpstr>
      <vt:lpstr>Grinding</vt:lpstr>
      <vt:lpstr>Brewing</vt:lpstr>
      <vt:lpstr>I just want a good cup of coffee - Variables</vt:lpstr>
      <vt:lpstr>Beans</vt:lpstr>
      <vt:lpstr>Processing Method</vt:lpstr>
      <vt:lpstr>Varietal</vt:lpstr>
      <vt:lpstr>Altitude</vt:lpstr>
      <vt:lpstr>Demo Time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158</cp:revision>
  <dcterms:created xsi:type="dcterms:W3CDTF">2024-05-13T14:10:36Z</dcterms:created>
  <dcterms:modified xsi:type="dcterms:W3CDTF">2026-02-01T21:52:37Z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